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60" r:id="rId3"/>
    <p:sldId id="259" r:id="rId4"/>
    <p:sldId id="267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73152" autoAdjust="0"/>
  </p:normalViewPr>
  <p:slideViewPr>
    <p:cSldViewPr snapToGrid="0">
      <p:cViewPr varScale="1">
        <p:scale>
          <a:sx n="65" d="100"/>
          <a:sy n="65" d="100"/>
        </p:scale>
        <p:origin x="1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jp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5F41B1-07AC-4065-A526-8FC36AF3F542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044835-AE39-4E04-9ECD-F5F4C8911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37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Landscape-scale variables predict where woodcock habitat management is likely to be successful in Pennsylvania</a:t>
            </a:r>
          </a:p>
          <a:p>
            <a:endParaRPr lang="en-US" dirty="0"/>
          </a:p>
          <a:p>
            <a:r>
              <a:rPr lang="en-US" dirty="0"/>
              <a:t>Uses only coarse-scale landscape variables; does not take current management into account</a:t>
            </a:r>
          </a:p>
          <a:p>
            <a:r>
              <a:rPr lang="en-US" dirty="0"/>
              <a:t>Because of this, useful primarily at a &gt;1 km scale</a:t>
            </a:r>
          </a:p>
          <a:p>
            <a:endParaRPr lang="en-US" dirty="0"/>
          </a:p>
          <a:p>
            <a:r>
              <a:rPr lang="en-US" dirty="0"/>
              <a:t>Goal: determine where to apply new woodcock management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44835-AE39-4E04-9ECD-F5F4C89118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95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Pennsylvania provides residential habitat for birds that breed there, and migratory habitat for birds breeding throughout the northeast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Model both migratory and residential data, and then combine those models into a single prioritization framework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44835-AE39-4E04-9ECD-F5F4C89118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475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44835-AE39-4E04-9ECD-F5F4C891181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922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44835-AE39-4E04-9ECD-F5F4C891181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185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44835-AE39-4E04-9ECD-F5F4C891181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0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CBC01-E11E-49B3-9772-80B4B0EB6B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2855A7-959C-4D31-8ABC-BF5903F84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53F3C-E8C8-464B-B476-3061687DB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74F88-7795-4802-BD6F-9DF844AB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DB9E1-0AED-43C6-986A-5D052CA33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842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CF926-E9A5-42A8-81C1-CF82094CA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7F57BF-D311-4BE7-A2A4-E8DAF7C97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E0E93B-D4AF-4A2F-B2CA-77230E255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FB063-6AD2-4825-8F7B-40A78E358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49672-5C7F-4C64-B892-EE9B3D8D3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702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F4DDE-4417-4073-8873-E5D5669915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5354EE-4A1F-4436-AAA0-E320E0096A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77396-8747-411F-9145-88036F389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9E9C6-87B1-431E-8CFA-2C8494451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FD103-536E-49FD-A429-93DD9B627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191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11CE8-C6D0-4A4F-82EA-C1032708C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E2370-13B0-4797-AC05-067977CC2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78DAE-3D72-42CC-BEE3-3AA01FB96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F2547-B80A-4921-8CEC-BB2C1097F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FC897-EB27-4CE6-84DA-3850D34FE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800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DB756-437E-4DC2-B682-E875CE3D4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FD2C10-D3BE-46B3-A939-C881802C6B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79386-9EC8-40D6-B368-F640C986B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BBE8B-13A6-4C75-9F4F-9A5EDB138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9643B-06E4-4C27-B4EE-D27B9D1D9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11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A475C-F099-40F3-BB29-283ED1BC2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E5ECA-4898-43D6-A7DD-FC187BEE6B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D9381-B374-4C6F-AD73-3841B0B036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65A3F-93F9-46E4-AF8D-91F5B8C29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AFE3F4-486E-44FF-8940-970A20CF2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0D590-2911-44C6-BB24-0E9048F6C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19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1D41A-79D1-49A3-AB29-1986F8109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6BCCA4-FD1A-47C8-B1F5-0A2E944C7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F31FDE-C7A2-4794-994C-4E77C277E8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7D595B-CD80-4C5B-B176-883F6DE60F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438E28-AC0B-40B4-9EA3-1A58D1763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61A762-E73A-4276-82C9-08B63C92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B10760-3575-42D0-9CA2-246AE727E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430C92-13A5-4D3B-8D04-1195A2666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74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40FA6-FABD-438F-BE04-1BCC84278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1BB246-2F8C-44E2-BF41-E2FD40E58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A323E1-75D2-4C42-BD75-2F660FB35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0E63A-6BF4-44C5-A64F-6529261BB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42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0EEE96-FE89-4A04-97E5-CCB74F945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D70903-C6A2-4A52-9806-938B279AC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88292-179B-4CF9-9E2C-97B38FB9A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259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538C3-CD64-4DD9-8510-9DF6503B7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74122-DA88-498D-AE1D-554AD04D4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15A03A-1C2C-4876-8B5D-B7979F7BF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2B57AA-5F96-4C16-8714-C9F3098A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B3307-C02E-4C9B-B4AE-1F5583DC2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45CC6E-DB89-47F9-9224-66ADD5B5B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67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2664C-A3EF-49DA-892C-065FC639F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77EF8A-8416-47D9-8857-F190806685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6F6547-DB60-4872-9A61-87577C814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F928A-2A0D-47DF-B967-75AA916D9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F19B2D-29C9-4379-BA09-15F4B912E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2E052-A8C3-4F3F-BCB6-75DD72DE8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83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CBBBCA-4A4B-496A-AF39-2C861CE9E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0A791-00E1-45B7-BE69-A92B12DC1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A3947-4C19-4586-B3CA-0BEA0D1C24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EAABCF-45BD-4C6B-AB77-3DE1B4D5A711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4942F-D510-4214-B14A-CB905A7C9D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F3876-6C86-4316-8100-10746670A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C5919-A964-48B7-90AB-48D6593C8A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767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oodcock.shinyapps.io/woodcock_weighted_habita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728C1-4EE4-4A52-B9A4-66B333074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69055"/>
            <a:ext cx="10515600" cy="1325563"/>
          </a:xfrm>
        </p:spPr>
        <p:txBody>
          <a:bodyPr/>
          <a:lstStyle/>
          <a:p>
            <a:r>
              <a:rPr lang="en-US" dirty="0"/>
              <a:t>W-PAST (Woodcock Priority Area Siting Tool)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8C1D39-75DD-497C-A61E-F7A720EDE6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096" t="43765" r="8904" b="25249"/>
          <a:stretch/>
        </p:blipFill>
        <p:spPr>
          <a:xfrm>
            <a:off x="1213593" y="848255"/>
            <a:ext cx="9764814" cy="569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07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EAED3-7A98-476A-803D-A3547A88D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1541"/>
            <a:ext cx="10515600" cy="1325563"/>
          </a:xfrm>
        </p:spPr>
        <p:txBody>
          <a:bodyPr/>
          <a:lstStyle/>
          <a:p>
            <a:r>
              <a:rPr lang="en-US" dirty="0"/>
              <a:t>Combined migratory and residential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5FB3C7-D09A-4FA5-9BB0-197F5D574E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637" t="43571" r="7701" b="22465"/>
          <a:stretch/>
        </p:blipFill>
        <p:spPr>
          <a:xfrm>
            <a:off x="1932699" y="1271387"/>
            <a:ext cx="3964198" cy="24403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EAD8E7-B918-4DA0-AA8E-3EDE6FCA28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516" t="43839" r="8185" b="22198"/>
          <a:stretch/>
        </p:blipFill>
        <p:spPr>
          <a:xfrm>
            <a:off x="1932699" y="4001294"/>
            <a:ext cx="3964198" cy="24915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CBFCC8-551F-424C-BCC0-294F1D186666}"/>
              </a:ext>
            </a:extLst>
          </p:cNvPr>
          <p:cNvSpPr txBox="1"/>
          <p:nvPr/>
        </p:nvSpPr>
        <p:spPr>
          <a:xfrm>
            <a:off x="639098" y="2290961"/>
            <a:ext cx="1145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Migratory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A9C1F0-5755-4694-9505-7E666C0480BB}"/>
              </a:ext>
            </a:extLst>
          </p:cNvPr>
          <p:cNvSpPr txBox="1"/>
          <p:nvPr/>
        </p:nvSpPr>
        <p:spPr>
          <a:xfrm>
            <a:off x="654505" y="4877752"/>
            <a:ext cx="1278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Residential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07DEBF-14D1-4F82-949E-5D872F48BFC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4096" t="43765" r="8904" b="25249"/>
          <a:stretch/>
        </p:blipFill>
        <p:spPr>
          <a:xfrm>
            <a:off x="7565922" y="2183209"/>
            <a:ext cx="4269805" cy="2491581"/>
          </a:xfrm>
          <a:prstGeom prst="rect">
            <a:avLst/>
          </a:prstGeom>
        </p:spPr>
      </p:pic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79A3B6C7-F59A-4C1D-B5DE-37688216657A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>
            <a:off x="5896897" y="2491581"/>
            <a:ext cx="1669025" cy="937419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405EE962-28C3-438C-BE8A-A352BBD505A0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5896897" y="3429000"/>
            <a:ext cx="1669025" cy="1818085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655D250-CFBB-48FF-9376-C48C483CB376}"/>
              </a:ext>
            </a:extLst>
          </p:cNvPr>
          <p:cNvSpPr txBox="1"/>
          <p:nvPr/>
        </p:nvSpPr>
        <p:spPr>
          <a:xfrm>
            <a:off x="6096000" y="1457622"/>
            <a:ext cx="13076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Weighting decision</a:t>
            </a:r>
          </a:p>
          <a:p>
            <a:r>
              <a:rPr lang="en-US" b="1" dirty="0"/>
              <a:t>e.g. 50:50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300573-19A6-461B-9422-D255005260B7}"/>
              </a:ext>
            </a:extLst>
          </p:cNvPr>
          <p:cNvSpPr txBox="1"/>
          <p:nvPr/>
        </p:nvSpPr>
        <p:spPr>
          <a:xfrm>
            <a:off x="8562740" y="1759362"/>
            <a:ext cx="2276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Multi-season model</a:t>
            </a:r>
          </a:p>
        </p:txBody>
      </p:sp>
    </p:spTree>
    <p:extLst>
      <p:ext uri="{BB962C8B-B14F-4D97-AF65-F5344CB8AC3E}">
        <p14:creationId xmlns:p14="http://schemas.microsoft.com/office/powerpoint/2010/main" val="1963411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D79A7-7DAE-448F-BF43-607B189EA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2DB14-FE2D-41E2-BC55-C2BA59880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20148" cy="4351338"/>
          </a:xfrm>
        </p:spPr>
        <p:txBody>
          <a:bodyPr/>
          <a:lstStyle/>
          <a:p>
            <a:r>
              <a:rPr lang="en-US" dirty="0"/>
              <a:t>Migratory data</a:t>
            </a:r>
          </a:p>
          <a:p>
            <a:pPr lvl="1"/>
            <a:r>
              <a:rPr lang="en-US" dirty="0"/>
              <a:t>Eastern Woodcock Migratory Research Cooperative</a:t>
            </a:r>
          </a:p>
          <a:p>
            <a:r>
              <a:rPr lang="en-US" dirty="0"/>
              <a:t>Residential data</a:t>
            </a:r>
          </a:p>
          <a:p>
            <a:pPr lvl="1"/>
            <a:r>
              <a:rPr lang="en-US" dirty="0"/>
              <a:t>Singing Ground Survey, Pennsylvania Game Commission surveys</a:t>
            </a:r>
          </a:p>
          <a:p>
            <a:r>
              <a:rPr lang="en-US" dirty="0"/>
              <a:t>Modeling technique</a:t>
            </a:r>
          </a:p>
          <a:p>
            <a:pPr lvl="1"/>
            <a:r>
              <a:rPr lang="en-US" dirty="0"/>
              <a:t>Random Forests</a:t>
            </a:r>
          </a:p>
          <a:p>
            <a:pPr lvl="1"/>
            <a:r>
              <a:rPr lang="en-US" dirty="0"/>
              <a:t>Implemented in R</a:t>
            </a:r>
          </a:p>
          <a:p>
            <a:endParaRPr lang="en-US" dirty="0"/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3F847B4E-00FC-4506-8A02-D7DF8CF56B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038" y="914400"/>
            <a:ext cx="6317029" cy="557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985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D79A7-7DAE-448F-BF43-607B189EA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2DB14-FE2D-41E2-BC55-C2BA59880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20148" cy="4351338"/>
          </a:xfrm>
        </p:spPr>
        <p:txBody>
          <a:bodyPr/>
          <a:lstStyle/>
          <a:p>
            <a:r>
              <a:rPr lang="en-US" dirty="0"/>
              <a:t>Topography</a:t>
            </a:r>
          </a:p>
          <a:p>
            <a:r>
              <a:rPr lang="en-US" dirty="0"/>
              <a:t>Soil Moisture</a:t>
            </a:r>
          </a:p>
          <a:p>
            <a:r>
              <a:rPr lang="en-US" dirty="0"/>
              <a:t>Land use/land cover</a:t>
            </a:r>
          </a:p>
          <a:p>
            <a:r>
              <a:rPr lang="en-US" dirty="0"/>
              <a:t>Fragmentation</a:t>
            </a:r>
          </a:p>
          <a:p>
            <a:endParaRPr lang="en-US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855EDC4F-D289-44AC-95C6-230CB3464E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55" r="22557"/>
          <a:stretch/>
        </p:blipFill>
        <p:spPr>
          <a:xfrm>
            <a:off x="5673587" y="387248"/>
            <a:ext cx="6341433" cy="592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908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C5BA7-1C1C-4F0B-812E-126E56CFC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weight migratory and residential models?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483BD-DEAA-46DB-BA7E-A54375877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69426" cy="4351338"/>
          </a:xfrm>
        </p:spPr>
        <p:txBody>
          <a:bodyPr/>
          <a:lstStyle/>
          <a:p>
            <a:r>
              <a:rPr lang="en-US" dirty="0"/>
              <a:t>Is migratory or residential habitat more important to agency objectives?</a:t>
            </a:r>
          </a:p>
          <a:p>
            <a:r>
              <a:rPr lang="en-US" dirty="0"/>
              <a:t>Decision is left up to the user</a:t>
            </a:r>
          </a:p>
          <a:p>
            <a:pPr lvl="1"/>
            <a:r>
              <a:rPr lang="en-US" dirty="0"/>
              <a:t>Ex. 90% residential, 10% migratory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5CF654-3B73-4764-82E3-4BC6DA6038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34696" r="41694" b="34695"/>
          <a:stretch/>
        </p:blipFill>
        <p:spPr>
          <a:xfrm>
            <a:off x="6484376" y="1363690"/>
            <a:ext cx="4080387" cy="481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565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C5BA7-1C1C-4F0B-812E-126E56CFC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weight migratory and residential models?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483BD-DEAA-46DB-BA7E-A54375877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7477" cy="4351338"/>
          </a:xfrm>
        </p:spPr>
        <p:txBody>
          <a:bodyPr/>
          <a:lstStyle/>
          <a:p>
            <a:r>
              <a:rPr lang="en-US" dirty="0"/>
              <a:t>Weighting decisions can be made at a state agency level, a management region level, or a local level</a:t>
            </a:r>
          </a:p>
          <a:p>
            <a:r>
              <a:rPr lang="en-US" dirty="0"/>
              <a:t>Considerations might include:</a:t>
            </a:r>
          </a:p>
          <a:p>
            <a:pPr lvl="1"/>
            <a:r>
              <a:rPr lang="en-US" dirty="0"/>
              <a:t>Woodcock migratory corridors</a:t>
            </a:r>
          </a:p>
          <a:p>
            <a:pPr lvl="1"/>
            <a:r>
              <a:rPr lang="en-US" dirty="0"/>
              <a:t>Breeding season population objectives </a:t>
            </a: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4B9B8E8F-6036-4029-84F0-BF2FEB931D1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2"/>
          <a:stretch/>
        </p:blipFill>
        <p:spPr>
          <a:xfrm>
            <a:off x="6127277" y="1690688"/>
            <a:ext cx="5226523" cy="40806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ACCA38D-85FF-45E4-9090-F131237BF94C}"/>
              </a:ext>
            </a:extLst>
          </p:cNvPr>
          <p:cNvCxnSpPr/>
          <p:nvPr/>
        </p:nvCxnSpPr>
        <p:spPr>
          <a:xfrm flipV="1">
            <a:off x="8563133" y="2422387"/>
            <a:ext cx="1506364" cy="2182493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DF9528-BA29-401A-A986-E43385BEBF8F}"/>
              </a:ext>
            </a:extLst>
          </p:cNvPr>
          <p:cNvCxnSpPr/>
          <p:nvPr/>
        </p:nvCxnSpPr>
        <p:spPr>
          <a:xfrm flipH="1" flipV="1">
            <a:off x="9213726" y="2618985"/>
            <a:ext cx="166156" cy="79173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96260B5-F2BC-402E-B113-25657A431042}"/>
              </a:ext>
            </a:extLst>
          </p:cNvPr>
          <p:cNvCxnSpPr/>
          <p:nvPr/>
        </p:nvCxnSpPr>
        <p:spPr>
          <a:xfrm flipH="1" flipV="1">
            <a:off x="9007479" y="2885563"/>
            <a:ext cx="166156" cy="79173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727943-56DF-442F-94CE-33EAA1C81F69}"/>
              </a:ext>
            </a:extLst>
          </p:cNvPr>
          <p:cNvCxnSpPr/>
          <p:nvPr/>
        </p:nvCxnSpPr>
        <p:spPr>
          <a:xfrm flipH="1" flipV="1">
            <a:off x="7987545" y="3053923"/>
            <a:ext cx="685869" cy="1211396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291255E-7EA1-4659-A23E-C41A6D19F5BB}"/>
              </a:ext>
            </a:extLst>
          </p:cNvPr>
          <p:cNvCxnSpPr/>
          <p:nvPr/>
        </p:nvCxnSpPr>
        <p:spPr>
          <a:xfrm flipH="1" flipV="1">
            <a:off x="9534903" y="2125888"/>
            <a:ext cx="166156" cy="79173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7B419F1-0355-4853-9A09-1987D743B772}"/>
              </a:ext>
            </a:extLst>
          </p:cNvPr>
          <p:cNvCxnSpPr/>
          <p:nvPr/>
        </p:nvCxnSpPr>
        <p:spPr>
          <a:xfrm flipH="1" flipV="1">
            <a:off x="8700195" y="3053923"/>
            <a:ext cx="334969" cy="810852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B36FA4D-4C18-4D1F-9D32-2DF80E468B5B}"/>
              </a:ext>
            </a:extLst>
          </p:cNvPr>
          <p:cNvSpPr txBox="1"/>
          <p:nvPr/>
        </p:nvSpPr>
        <p:spPr>
          <a:xfrm>
            <a:off x="9335299" y="5200892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Migration</a:t>
            </a:r>
          </a:p>
        </p:txBody>
      </p:sp>
    </p:spTree>
    <p:extLst>
      <p:ext uri="{BB962C8B-B14F-4D97-AF65-F5344CB8AC3E}">
        <p14:creationId xmlns:p14="http://schemas.microsoft.com/office/powerpoint/2010/main" val="2270879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60D3E-590F-4BF9-A2F1-D12F46C10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W-PAST beta is available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5185D-EE1C-4AC6-BAAB-481C0E452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https://woodcock.shinyapps.io/woodcock_weighted_habitat</a:t>
            </a:r>
            <a:endParaRPr lang="en-US" dirty="0"/>
          </a:p>
          <a:p>
            <a:r>
              <a:rPr lang="en-US" dirty="0"/>
              <a:t>Technical report &amp; user guide are being written now</a:t>
            </a:r>
          </a:p>
          <a:p>
            <a:r>
              <a:rPr lang="en-US" dirty="0"/>
              <a:t>Planned deployment ahead of habitat management in Spring 2022</a:t>
            </a:r>
          </a:p>
        </p:txBody>
      </p:sp>
    </p:spTree>
    <p:extLst>
      <p:ext uri="{BB962C8B-B14F-4D97-AF65-F5344CB8AC3E}">
        <p14:creationId xmlns:p14="http://schemas.microsoft.com/office/powerpoint/2010/main" val="1041033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06046-C68C-4A7C-9877-42942765C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F4432-B8D5-4F10-955C-CCC7F1886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51439" cy="4351338"/>
          </a:xfrm>
        </p:spPr>
        <p:txBody>
          <a:bodyPr/>
          <a:lstStyle/>
          <a:p>
            <a:r>
              <a:rPr lang="en-US" dirty="0"/>
              <a:t>Protected/unprotected land use</a:t>
            </a:r>
          </a:p>
          <a:p>
            <a:r>
              <a:rPr lang="en-US" dirty="0"/>
              <a:t>Resource selection throughout full annual cycle</a:t>
            </a:r>
          </a:p>
          <a:p>
            <a:r>
              <a:rPr lang="en-US" dirty="0"/>
              <a:t>Migratory connectivity patterns</a:t>
            </a:r>
          </a:p>
          <a:p>
            <a:r>
              <a:rPr lang="en-US" dirty="0"/>
              <a:t>Light pollution</a:t>
            </a:r>
          </a:p>
        </p:txBody>
      </p:sp>
      <p:pic>
        <p:nvPicPr>
          <p:cNvPr id="1026" name="Picture 4" descr="A picture containing plant&#10;&#10;Description automatically generated">
            <a:extLst>
              <a:ext uri="{FF2B5EF4-FFF2-40B4-BE49-F238E27FC236}">
                <a16:creationId xmlns:a16="http://schemas.microsoft.com/office/drawing/2014/main" id="{2E396FD3-1337-4EBA-91DF-99CFEFA73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852" y="1223861"/>
            <a:ext cx="5884606" cy="4410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1656AD-CE1F-4DEB-9CED-BBB39C00015A}"/>
              </a:ext>
            </a:extLst>
          </p:cNvPr>
          <p:cNvSpPr txBox="1"/>
          <p:nvPr/>
        </p:nvSpPr>
        <p:spPr>
          <a:xfrm>
            <a:off x="5835448" y="5634138"/>
            <a:ext cx="2934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Mat Tetreault, CWS</a:t>
            </a:r>
          </a:p>
        </p:txBody>
      </p:sp>
    </p:spTree>
    <p:extLst>
      <p:ext uri="{BB962C8B-B14F-4D97-AF65-F5344CB8AC3E}">
        <p14:creationId xmlns:p14="http://schemas.microsoft.com/office/powerpoint/2010/main" val="2527490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285</Words>
  <Application>Microsoft Office PowerPoint</Application>
  <PresentationFormat>Widescreen</PresentationFormat>
  <Paragraphs>54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W-PAST (Woodcock Priority Area Siting Tool)</vt:lpstr>
      <vt:lpstr>Combined migratory and residential model</vt:lpstr>
      <vt:lpstr>Modeling strategy</vt:lpstr>
      <vt:lpstr>Predictive Variables</vt:lpstr>
      <vt:lpstr>How do we weight migratory and residential models?</vt:lpstr>
      <vt:lpstr>How do we weight migratory and residential models?</vt:lpstr>
      <vt:lpstr>W-PAST beta is available 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W-PAST (Woodcock Priority Area Siting Tool)</dc:title>
  <dc:creator>Liam Akerlof Berigan</dc:creator>
  <cp:lastModifiedBy>Liam Akerlof Berigan</cp:lastModifiedBy>
  <cp:revision>8</cp:revision>
  <dcterms:created xsi:type="dcterms:W3CDTF">2021-09-13T20:15:35Z</dcterms:created>
  <dcterms:modified xsi:type="dcterms:W3CDTF">2021-09-16T12:50:40Z</dcterms:modified>
</cp:coreProperties>
</file>

<file path=docProps/thumbnail.jpeg>
</file>